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589" r:id="rId2"/>
    <p:sldId id="590" r:id="rId3"/>
    <p:sldId id="591" r:id="rId4"/>
    <p:sldId id="592" r:id="rId5"/>
    <p:sldId id="593" r:id="rId6"/>
    <p:sldId id="594" r:id="rId7"/>
    <p:sldId id="595" r:id="rId8"/>
    <p:sldId id="598" r:id="rId9"/>
    <p:sldId id="596" r:id="rId10"/>
    <p:sldId id="599" r:id="rId11"/>
    <p:sldId id="574" r:id="rId12"/>
    <p:sldId id="576" r:id="rId13"/>
    <p:sldId id="577" r:id="rId14"/>
    <p:sldId id="585" r:id="rId15"/>
    <p:sldId id="586" r:id="rId16"/>
    <p:sldId id="587" r:id="rId17"/>
    <p:sldId id="588" r:id="rId18"/>
    <p:sldId id="578" r:id="rId19"/>
    <p:sldId id="579" r:id="rId20"/>
    <p:sldId id="580" r:id="rId21"/>
    <p:sldId id="581" r:id="rId22"/>
    <p:sldId id="582" r:id="rId23"/>
    <p:sldId id="597" r:id="rId24"/>
    <p:sldId id="600" r:id="rId25"/>
    <p:sldId id="583" r:id="rId26"/>
    <p:sldId id="601" r:id="rId27"/>
    <p:sldId id="584" r:id="rId28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7C3A0"/>
    <a:srgbClr val="543F3E"/>
    <a:srgbClr val="E4AA78"/>
    <a:srgbClr val="499BCF"/>
    <a:srgbClr val="BD6028"/>
    <a:srgbClr val="DD7940"/>
    <a:srgbClr val="E09E68"/>
    <a:srgbClr val="FAE69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1921" autoAdjust="0"/>
  </p:normalViewPr>
  <p:slideViewPr>
    <p:cSldViewPr>
      <p:cViewPr varScale="1">
        <p:scale>
          <a:sx n="67" d="100"/>
          <a:sy n="67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750" y="-8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8A0EE57-4749-4968-B98A-9612C7D04060}" type="datetimeFigureOut">
              <a:rPr lang="hu-HU">
                <a:latin typeface="Times New Roman" panose="02020603050405020304" pitchFamily="18" charset="0"/>
              </a:rPr>
              <a:pPr>
                <a:defRPr/>
              </a:pPr>
              <a:t>2019. 05. 12.</a:t>
            </a:fld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A0B5078-2BF7-4FA9-A501-3D298B79994D}" type="slidenum">
              <a:rPr lang="hu-HU" altLang="hu-HU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‹#›</a:t>
            </a:fld>
            <a:endParaRPr lang="hu-HU" alt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6028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B5E19F69-588C-489F-B1C4-098A21413F26}" type="datetimeFigureOut">
              <a:rPr lang="hu-HU" smtClean="0"/>
              <a:pPr>
                <a:defRPr/>
              </a:pPr>
              <a:t>2019. 05. 12.</a:t>
            </a:fld>
            <a:endParaRPr lang="hu-HU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24840021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ctr" hangingPunct="1"/>
            <a:r>
              <a:rPr lang="hu-HU" altLang="hu-HU" b="1" smtClean="0"/>
              <a:t>Vizsgatípus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Felkészítő tanfolyamon résztvevők száma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Felkészítő 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Vizsgára jelentkezettek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Vizsgán megjelentek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Sikeres vizsgát tett tisztviselők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vizsgacsoportok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Titkos 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152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136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531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526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szakvizsga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364 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405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387 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341 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21 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összesen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1047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 41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1150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1127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1003 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59 </a:t>
            </a:r>
            <a:endParaRPr lang="hu-HU" altLang="hu-HU" smtClean="0"/>
          </a:p>
          <a:p>
            <a:endParaRPr lang="hu-HU" altLang="hu-HU" smtClean="0"/>
          </a:p>
        </p:txBody>
      </p:sp>
      <p:sp>
        <p:nvSpPr>
          <p:cNvPr id="809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01F275C-CCCD-407B-BA88-B58D324D0B5B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hu-HU" altLang="hu-H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9955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8</a:t>
            </a:fld>
            <a:endParaRPr lang="hu-HU" altLang="hu-H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9131-0321-48CF-BA4F-F046651410F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268373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6028A-0D68-477C-8903-AD0EB84DDD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323869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F9276-971D-4D46-BD2E-CBA5325181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265752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56BD8-1DEC-4227-BC53-98AB08767D6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51800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D7D0C-1953-42C4-9194-48E4E2576F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87527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14CD-14D6-4520-B2B3-3CD1A59AE7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91219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88EA2-F82A-4622-87EC-8C534220BCF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33293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D3D5F-0CFE-43AC-8C5F-A2E57B17D0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328383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C6A70-B6B0-4574-9465-8567A4A6231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65661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D6682-B2D1-43E8-B313-29385C9E97D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27749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DABC9-5ED3-4D96-8C7A-5403E668484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359801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Mintaszöveg szerkesztése</a:t>
            </a:r>
          </a:p>
          <a:p>
            <a:pPr lvl="1"/>
            <a:r>
              <a:rPr lang="hu-HU" altLang="hu-HU" dirty="0" smtClean="0"/>
              <a:t>Második szint</a:t>
            </a:r>
          </a:p>
          <a:p>
            <a:pPr lvl="2"/>
            <a:r>
              <a:rPr lang="hu-HU" altLang="hu-HU" dirty="0" smtClean="0"/>
              <a:t>Harmadik szint</a:t>
            </a:r>
          </a:p>
          <a:p>
            <a:pPr lvl="3"/>
            <a:r>
              <a:rPr lang="hu-HU" altLang="hu-HU" dirty="0" smtClean="0"/>
              <a:t>Negyedik szint</a:t>
            </a:r>
          </a:p>
          <a:p>
            <a:pPr lvl="4"/>
            <a:r>
              <a:rPr lang="hu-HU" altLang="hu-HU" dirty="0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D8ADC55-DB78-44E1-B7D8-14E1A4B539CB}" type="slidenum">
              <a:rPr lang="hu-HU" altLang="hu-HU" smtClean="0"/>
              <a:pPr>
                <a:defRPr/>
              </a:pPr>
              <a:t>‹#›</a:t>
            </a:fld>
            <a:endParaRPr lang="hu-HU" alt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Eur%C3%B3p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u.wikipedia.org/wiki/Emberi_jogok" TargetMode="External"/><Relationship Id="rId5" Type="http://schemas.openxmlformats.org/officeDocument/2006/relationships/hyperlink" Target="https://hu.wikipedia.org/wiki/Szabads%C3%A1g_(politika)" TargetMode="External"/><Relationship Id="rId4" Type="http://schemas.openxmlformats.org/officeDocument/2006/relationships/hyperlink" Target="https://hu.wikipedia.org/w/index.php?title=Jog%C3%A1llamis%C3%A1g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artalom helye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9144000" cy="460375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Az Európai Unió közjogi alapjai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A</a:t>
            </a: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lapjogvédelem az EU-ban</a:t>
            </a:r>
            <a: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/>
            </a:r>
            <a:b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</a:br>
            <a:endParaRPr lang="hu-HU" sz="4000" b="1" kern="1200" dirty="0" smtClean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a typeface="+mj-ea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3600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2018/19. </a:t>
            </a:r>
            <a:r>
              <a:rPr lang="hu-HU" sz="3600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tavaszi szemeszter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36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36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Szegedi László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1050" b="1" kern="1200" dirty="0" smtClean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28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NKE-ÁKK</a:t>
            </a:r>
            <a:endParaRPr lang="hu-HU" sz="28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Emberi Jogok Európai Bírósága és egyéb szervek </a:t>
            </a:r>
            <a:endParaRPr lang="hu-HU" b="1" dirty="0">
              <a:solidFill>
                <a:srgbClr val="C00000"/>
              </a:solidFill>
            </a:endParaRPr>
          </a:p>
        </p:txBody>
      </p:sp>
      <p:pic>
        <p:nvPicPr>
          <p:cNvPr id="4" name="Tartalom helye 3" descr="14-02-06-Parlement-européen-Strasbourg-RalfR-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82426" y="1340769"/>
            <a:ext cx="2661574" cy="1440160"/>
          </a:xfrm>
        </p:spPr>
      </p:pic>
      <p:sp>
        <p:nvSpPr>
          <p:cNvPr id="5" name="Téglalap 4"/>
          <p:cNvSpPr/>
          <p:nvPr/>
        </p:nvSpPr>
        <p:spPr>
          <a:xfrm>
            <a:off x="467544" y="1700808"/>
            <a:ext cx="86764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0" dirty="0" smtClean="0">
                <a:latin typeface="Times New Roman" pitchFamily="18" charset="0"/>
                <a:cs typeface="Times New Roman" pitchFamily="18" charset="0"/>
              </a:rPr>
              <a:t>Eljárásrend</a:t>
            </a:r>
          </a:p>
          <a:p>
            <a:pPr>
              <a:buFontTx/>
              <a:buChar char="-"/>
            </a:pPr>
            <a:r>
              <a:rPr lang="hu-HU" sz="2400" b="0" dirty="0" smtClean="0">
                <a:latin typeface="Times New Roman" pitchFamily="18" charset="0"/>
                <a:cs typeface="Times New Roman" pitchFamily="18" charset="0"/>
              </a:rPr>
              <a:t> három tagú tanács foglalkozik </a:t>
            </a: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elfogadhatósággal</a:t>
            </a:r>
          </a:p>
          <a:p>
            <a:pPr>
              <a:buFontTx/>
              <a:buChar char="-"/>
            </a:pPr>
            <a:r>
              <a:rPr lang="hu-HU" sz="2400" b="0" dirty="0" smtClean="0">
                <a:latin typeface="Times New Roman" pitchFamily="18" charset="0"/>
                <a:cs typeface="Times New Roman" pitchFamily="18" charset="0"/>
              </a:rPr>
              <a:t> héttagú tanács foglalkozik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érdemben az üggyel</a:t>
            </a:r>
            <a:r>
              <a:rPr lang="hu-HU" sz="2400" b="0" dirty="0" smtClean="0">
                <a:latin typeface="Times New Roman" pitchFamily="18" charset="0"/>
                <a:cs typeface="Times New Roman" pitchFamily="18" charset="0"/>
              </a:rPr>
              <a:t>, és hoz végső ítéletet vagy hagyja jóvá a felek közti egyezséget</a:t>
            </a:r>
          </a:p>
          <a:p>
            <a:pPr>
              <a:buFontTx/>
              <a:buChar char="-"/>
            </a:pPr>
            <a:r>
              <a:rPr lang="hu-HU" sz="2400" b="0" dirty="0" smtClean="0">
                <a:latin typeface="Times New Roman" pitchFamily="18" charset="0"/>
                <a:cs typeface="Times New Roman" pitchFamily="18" charset="0"/>
              </a:rPr>
              <a:t> nagykamara előtti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jogorvoslat</a:t>
            </a:r>
            <a:r>
              <a:rPr lang="hu-HU" sz="2400" b="0" dirty="0" smtClean="0">
                <a:latin typeface="Times New Roman" pitchFamily="18" charset="0"/>
                <a:cs typeface="Times New Roman" pitchFamily="18" charset="0"/>
              </a:rPr>
              <a:t> (három hónap eredménytelen letelte, lemondanak róla, nincs helye előterjesztésnek) – utána az államnak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végre kell hajtani a döntést (pénzbeli elégtétel)</a:t>
            </a:r>
          </a:p>
          <a:p>
            <a:pPr>
              <a:buFontTx/>
              <a:buChar char="-"/>
            </a:pPr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Miniszteri Bizottság </a:t>
            </a:r>
            <a:r>
              <a:rPr lang="hu-HU" sz="2400" b="0" dirty="0" smtClean="0">
                <a:latin typeface="Times New Roman" pitchFamily="18" charset="0"/>
                <a:cs typeface="Times New Roman" pitchFamily="18" charset="0"/>
              </a:rPr>
              <a:t>(ítélet végrehajtásának a felügyelete, de pl. ajánlások kiadása is)</a:t>
            </a:r>
          </a:p>
          <a:p>
            <a:endParaRPr lang="hu-H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Velencei Bizottság </a:t>
            </a:r>
          </a:p>
          <a:p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u-HU" sz="2400" b="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Mindeközben….ezek után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Alapjogvédelem az EU-ban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Integráció </a:t>
            </a:r>
            <a:r>
              <a:rPr lang="hu-HU" b="1" dirty="0" smtClean="0"/>
              <a:t>gazdasági</a:t>
            </a:r>
            <a:r>
              <a:rPr lang="hu-HU" dirty="0" smtClean="0"/>
              <a:t> alapokkal rendelkezett</a:t>
            </a:r>
          </a:p>
          <a:p>
            <a:r>
              <a:rPr lang="hu-HU" dirty="0" smtClean="0"/>
              <a:t>Járulékos jelleggel (gazdasági szereplő egyén) jelent meg az alapjogok fontossága, de e szabályozási tárgykör alapvetően a </a:t>
            </a:r>
            <a:r>
              <a:rPr lang="hu-HU" b="1" dirty="0" smtClean="0"/>
              <a:t>nemzetközi jog </a:t>
            </a:r>
            <a:r>
              <a:rPr lang="hu-HU" dirty="0" smtClean="0"/>
              <a:t>területén tűnik fel</a:t>
            </a:r>
          </a:p>
          <a:p>
            <a:r>
              <a:rPr lang="hu-HU" dirty="0" smtClean="0"/>
              <a:t>Integrációtörténetben:</a:t>
            </a:r>
          </a:p>
          <a:p>
            <a:pPr lvl="1"/>
            <a:r>
              <a:rPr lang="hu-HU" dirty="0" smtClean="0"/>
              <a:t>3 intézmény közös nyilatkozata ‘77-ből</a:t>
            </a:r>
          </a:p>
          <a:p>
            <a:pPr lvl="1"/>
            <a:r>
              <a:rPr lang="hu-HU" dirty="0" err="1" smtClean="0"/>
              <a:t>Msz</a:t>
            </a:r>
            <a:r>
              <a:rPr lang="hu-HU" dirty="0" smtClean="0"/>
              <a:t>. alapjogvédelem szerződési rangra emelkedik</a:t>
            </a:r>
          </a:p>
          <a:p>
            <a:pPr lvl="1"/>
            <a:r>
              <a:rPr lang="hu-HU" dirty="0" smtClean="0"/>
              <a:t>Felvetődik </a:t>
            </a:r>
            <a:r>
              <a:rPr lang="hu-HU" dirty="0" err="1" smtClean="0"/>
              <a:t>EJEE-hez</a:t>
            </a:r>
            <a:r>
              <a:rPr lang="hu-HU" dirty="0" smtClean="0"/>
              <a:t> való csatlakozás (nem volt még hatásköre megkötni akkor)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Alapjogi Charta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EU </a:t>
            </a:r>
            <a:r>
              <a:rPr lang="hu-HU" b="1" dirty="0" smtClean="0"/>
              <a:t>első alapjogi katalógusa</a:t>
            </a:r>
            <a:r>
              <a:rPr lang="hu-HU" dirty="0" smtClean="0"/>
              <a:t>, így legitimációs bázis is</a:t>
            </a:r>
          </a:p>
          <a:p>
            <a:r>
              <a:rPr lang="hu-HU" b="1" dirty="0" smtClean="0"/>
              <a:t>2000 decemberében Nizzában </a:t>
            </a:r>
            <a:r>
              <a:rPr lang="hu-HU" dirty="0" smtClean="0"/>
              <a:t>írták alá, de csak ünnepélyes nyilatkozata 3 EU intézménynek, majd </a:t>
            </a:r>
            <a:r>
              <a:rPr lang="hu-HU" dirty="0" err="1" smtClean="0"/>
              <a:t>LSz</a:t>
            </a:r>
            <a:r>
              <a:rPr lang="hu-HU" dirty="0" smtClean="0"/>
              <a:t>. </a:t>
            </a:r>
            <a:r>
              <a:rPr lang="hu-HU" b="1" dirty="0" smtClean="0"/>
              <a:t>szerződési rangra</a:t>
            </a:r>
            <a:r>
              <a:rPr lang="hu-HU" dirty="0" smtClean="0"/>
              <a:t> emelkedett</a:t>
            </a:r>
          </a:p>
          <a:p>
            <a:r>
              <a:rPr lang="hu-HU" b="1" dirty="0" smtClean="0"/>
              <a:t>Tartalmilag</a:t>
            </a:r>
            <a:r>
              <a:rPr lang="hu-HU" dirty="0" smtClean="0"/>
              <a:t>: </a:t>
            </a:r>
          </a:p>
          <a:p>
            <a:pPr lvl="1"/>
            <a:r>
              <a:rPr lang="hu-HU" dirty="0" smtClean="0"/>
              <a:t>Klasszikus szabadságjogokat</a:t>
            </a:r>
          </a:p>
          <a:p>
            <a:pPr lvl="1"/>
            <a:r>
              <a:rPr lang="hu-HU" dirty="0" smtClean="0"/>
              <a:t>Gazdasági. szociális és kulturális jogokat</a:t>
            </a:r>
          </a:p>
          <a:p>
            <a:pPr lvl="1"/>
            <a:r>
              <a:rPr lang="hu-HU" dirty="0" smtClean="0"/>
              <a:t>Harmadik generációs jogokat  </a:t>
            </a: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Alapjogi Charta szerkezeti felépítése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Méltóság</a:t>
            </a:r>
          </a:p>
          <a:p>
            <a:r>
              <a:rPr lang="hu-HU" dirty="0" smtClean="0"/>
              <a:t>Szabadságjogok</a:t>
            </a:r>
          </a:p>
          <a:p>
            <a:r>
              <a:rPr lang="hu-HU" dirty="0" smtClean="0"/>
              <a:t>Egyenlőség </a:t>
            </a:r>
          </a:p>
          <a:p>
            <a:r>
              <a:rPr lang="hu-HU" dirty="0" smtClean="0"/>
              <a:t>Szolidaritás</a:t>
            </a:r>
          </a:p>
          <a:p>
            <a:r>
              <a:rPr lang="hu-HU" dirty="0" smtClean="0"/>
              <a:t>Polgárok jogai </a:t>
            </a:r>
          </a:p>
          <a:p>
            <a:r>
              <a:rPr lang="hu-HU" dirty="0" smtClean="0"/>
              <a:t>Igazságszolgáltatás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Méltóság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Emberi méltóság</a:t>
            </a:r>
          </a:p>
          <a:p>
            <a:r>
              <a:rPr lang="hu-HU" dirty="0" smtClean="0"/>
              <a:t>Élethez való jog</a:t>
            </a:r>
          </a:p>
          <a:p>
            <a:r>
              <a:rPr lang="hu-HU" dirty="0" smtClean="0"/>
              <a:t>Személyi sérthetetlenséghez való jog</a:t>
            </a:r>
          </a:p>
          <a:p>
            <a:r>
              <a:rPr lang="hu-HU" dirty="0" smtClean="0"/>
              <a:t>Kínzás és embertelen vagy megalázó bánásmód és büntetés tilalma</a:t>
            </a:r>
          </a:p>
          <a:p>
            <a:r>
              <a:rPr lang="hu-HU" dirty="0" smtClean="0"/>
              <a:t>Rabszolgaság és kényszermunka tilalma</a:t>
            </a:r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Szabadságjogok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sz="2400" dirty="0" smtClean="0"/>
              <a:t>Szabadsághoz és biztonsághoz való jog</a:t>
            </a:r>
          </a:p>
          <a:p>
            <a:r>
              <a:rPr lang="hu-HU" sz="2400" dirty="0" smtClean="0"/>
              <a:t>Magán- és családi élet tiszteletben tartása</a:t>
            </a:r>
          </a:p>
          <a:p>
            <a:r>
              <a:rPr lang="hu-HU" sz="2400" dirty="0" smtClean="0"/>
              <a:t>Személyes adatok védelme</a:t>
            </a:r>
          </a:p>
          <a:p>
            <a:r>
              <a:rPr lang="hu-HU" sz="2400" dirty="0" smtClean="0"/>
              <a:t>Házasságkötéshez és családalapításhoz való jog</a:t>
            </a:r>
          </a:p>
          <a:p>
            <a:r>
              <a:rPr lang="hu-HU" sz="2400" dirty="0" smtClean="0"/>
              <a:t>Gondolat-lelkiismeret- és vallásszabadság</a:t>
            </a:r>
          </a:p>
          <a:p>
            <a:r>
              <a:rPr lang="hu-HU" sz="2400" dirty="0" smtClean="0"/>
              <a:t>Véleménynyilvánítás és tájékozódás szabadsága  </a:t>
            </a:r>
            <a:endParaRPr lang="hu-HU" sz="2400" dirty="0"/>
          </a:p>
        </p:txBody>
      </p:sp>
      <p:sp>
        <p:nvSpPr>
          <p:cNvPr id="7" name="Tartalom helye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sz="2000" dirty="0" smtClean="0"/>
              <a:t>Gyülekezés és az egyesülés szabadsága</a:t>
            </a:r>
          </a:p>
          <a:p>
            <a:r>
              <a:rPr lang="hu-HU" sz="2000" dirty="0" smtClean="0"/>
              <a:t>Művészet és tudomány szabadsága</a:t>
            </a:r>
          </a:p>
          <a:p>
            <a:r>
              <a:rPr lang="hu-HU" sz="2000" dirty="0" smtClean="0"/>
              <a:t>Oktatáshoz való jog</a:t>
            </a:r>
          </a:p>
          <a:p>
            <a:r>
              <a:rPr lang="hu-HU" sz="2000" dirty="0" smtClean="0"/>
              <a:t>Foglalkozás megválasztásának szabadsága és munkavállaláshoz való jog</a:t>
            </a:r>
          </a:p>
          <a:p>
            <a:r>
              <a:rPr lang="hu-HU" sz="2000" dirty="0" smtClean="0"/>
              <a:t>Vállalkozás szabadsága</a:t>
            </a:r>
          </a:p>
          <a:p>
            <a:r>
              <a:rPr lang="hu-HU" sz="2000" dirty="0" smtClean="0"/>
              <a:t>Tulajdonhoz való jog</a:t>
            </a:r>
          </a:p>
          <a:p>
            <a:r>
              <a:rPr lang="hu-HU" sz="2000" dirty="0" smtClean="0"/>
              <a:t>Menedékjog</a:t>
            </a:r>
          </a:p>
          <a:p>
            <a:r>
              <a:rPr lang="hu-HU" sz="2000" dirty="0" smtClean="0"/>
              <a:t>Védelem a kitoloncolással, kiutasítással és a kiadatással szemben</a:t>
            </a:r>
            <a:endParaRPr lang="hu-H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Egyenlőség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Törvény előtti egyenlőség</a:t>
            </a:r>
          </a:p>
          <a:p>
            <a:r>
              <a:rPr lang="hu-HU" dirty="0" smtClean="0"/>
              <a:t>Megkülönböztetés tilalma</a:t>
            </a:r>
          </a:p>
          <a:p>
            <a:r>
              <a:rPr lang="hu-HU" dirty="0" smtClean="0"/>
              <a:t>Kulturális vallási és nyelvi sokféleség</a:t>
            </a:r>
          </a:p>
          <a:p>
            <a:r>
              <a:rPr lang="hu-HU" dirty="0" smtClean="0"/>
              <a:t>Nők és férfiak közötti egyenlőség</a:t>
            </a:r>
          </a:p>
          <a:p>
            <a:r>
              <a:rPr lang="hu-HU" dirty="0" smtClean="0"/>
              <a:t>Gyermekek jogai </a:t>
            </a:r>
          </a:p>
          <a:p>
            <a:r>
              <a:rPr lang="hu-HU" dirty="0" smtClean="0"/>
              <a:t>Idősek jogai</a:t>
            </a:r>
          </a:p>
          <a:p>
            <a:r>
              <a:rPr lang="hu-HU" dirty="0" smtClean="0"/>
              <a:t>Fogyatékkal élő személyek beilleszkedését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Szolidaritás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sz="2000" dirty="0" smtClean="0"/>
              <a:t>Munkavállalók joga a vállalkozásnál a tájékoztatáshoz és konzultációhoz</a:t>
            </a:r>
          </a:p>
          <a:p>
            <a:r>
              <a:rPr lang="hu-HU" sz="2000" dirty="0" smtClean="0"/>
              <a:t>Kollektív tárgyaláshoz és fellépéshez való jog</a:t>
            </a:r>
          </a:p>
          <a:p>
            <a:r>
              <a:rPr lang="hu-HU" sz="2000" dirty="0" smtClean="0"/>
              <a:t>Munkaközvetítői szolgáltatások igénybevételéhez való jog</a:t>
            </a:r>
          </a:p>
          <a:p>
            <a:r>
              <a:rPr lang="hu-HU" sz="2000" dirty="0" smtClean="0"/>
              <a:t>Indokolatlan elbocsátással szembeni</a:t>
            </a:r>
          </a:p>
          <a:p>
            <a:r>
              <a:rPr lang="hu-HU" sz="2000" dirty="0" smtClean="0"/>
              <a:t>Tisztességes és igazságos munkafeltételek</a:t>
            </a:r>
          </a:p>
          <a:p>
            <a:r>
              <a:rPr lang="hu-HU" sz="2000" dirty="0" smtClean="0"/>
              <a:t>Gyermekmunka tilalma és fiatalok munkahelyi védelme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Család és munka</a:t>
            </a:r>
          </a:p>
          <a:p>
            <a:r>
              <a:rPr lang="hu-HU" dirty="0" smtClean="0"/>
              <a:t>Szociális biztonság és segítségnyújtás</a:t>
            </a:r>
          </a:p>
          <a:p>
            <a:r>
              <a:rPr lang="hu-HU" dirty="0" smtClean="0"/>
              <a:t>Egészségvédelem</a:t>
            </a:r>
          </a:p>
          <a:p>
            <a:r>
              <a:rPr lang="hu-HU" dirty="0" smtClean="0"/>
              <a:t>Általános gazdasági érdekű szolgáltatásokhoz való hozzáférés</a:t>
            </a:r>
          </a:p>
          <a:p>
            <a:r>
              <a:rPr lang="hu-HU" dirty="0" smtClean="0"/>
              <a:t>Környezetvédelem </a:t>
            </a:r>
          </a:p>
          <a:p>
            <a:r>
              <a:rPr lang="hu-HU" dirty="0" smtClean="0"/>
              <a:t>Fogyasztók védelem </a:t>
            </a:r>
            <a:endParaRPr lang="hu-H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Polgárok jogai </a:t>
            </a: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Aktív és passzív választójog</a:t>
            </a:r>
          </a:p>
          <a:p>
            <a:r>
              <a:rPr lang="hu-HU" dirty="0" smtClean="0"/>
              <a:t>Megfelelő ügyintézéshez való jog</a:t>
            </a:r>
          </a:p>
          <a:p>
            <a:r>
              <a:rPr lang="hu-HU" dirty="0" smtClean="0"/>
              <a:t>Dokumentumokhoz való hozzáférés</a:t>
            </a:r>
          </a:p>
          <a:p>
            <a:r>
              <a:rPr lang="hu-HU" dirty="0" smtClean="0"/>
              <a:t>Petíciós jog (EP) és Panaszjog (</a:t>
            </a:r>
            <a:r>
              <a:rPr lang="hu-HU" dirty="0" err="1" smtClean="0"/>
              <a:t>Eu-i</a:t>
            </a:r>
            <a:r>
              <a:rPr lang="hu-HU" dirty="0" smtClean="0"/>
              <a:t> Ombudsman)</a:t>
            </a:r>
          </a:p>
          <a:p>
            <a:r>
              <a:rPr lang="hu-HU" dirty="0" smtClean="0"/>
              <a:t>Mozgás és tartózkodás szabadsága</a:t>
            </a:r>
          </a:p>
          <a:p>
            <a:r>
              <a:rPr lang="hu-HU" dirty="0" smtClean="0"/>
              <a:t>Diplomáciai és konzuli védelem</a:t>
            </a:r>
          </a:p>
          <a:p>
            <a:pPr>
              <a:buNone/>
            </a:pPr>
            <a:endParaRPr lang="hu-H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Igazságszolgáltatás</a:t>
            </a: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Hatékony jogorvoslathoz és tisztességes eljáráshoz való jog</a:t>
            </a:r>
          </a:p>
          <a:p>
            <a:r>
              <a:rPr lang="hu-HU" dirty="0" smtClean="0"/>
              <a:t>Ártatlanság vélelme és a védelemhez való jog</a:t>
            </a:r>
          </a:p>
          <a:p>
            <a:r>
              <a:rPr lang="hu-HU" dirty="0" smtClean="0"/>
              <a:t>Bűncselekmények és büntetések törvényességének és arányosságának elvei</a:t>
            </a:r>
          </a:p>
          <a:p>
            <a:r>
              <a:rPr lang="hu-HU" dirty="0" smtClean="0"/>
              <a:t>Kétszeres eljárás alá vonás tilalma és a kétszeres büntetés tilalma</a:t>
            </a:r>
          </a:p>
          <a:p>
            <a:pPr>
              <a:buNone/>
            </a:pPr>
            <a:endParaRPr lang="hu-H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Politikai együttműködés </a:t>
            </a:r>
            <a:r>
              <a:rPr lang="hu-HU" b="1" dirty="0" smtClean="0">
                <a:solidFill>
                  <a:srgbClr val="C00000"/>
                </a:solidFill>
              </a:rPr>
              <a:t>útjai</a:t>
            </a:r>
            <a:r>
              <a:rPr lang="hu-HU" b="1" dirty="0" smtClean="0">
                <a:solidFill>
                  <a:srgbClr val="C00000"/>
                </a:solidFill>
              </a:rPr>
              <a:t> az 1940-es évek végén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3232" cy="4525963"/>
          </a:xfrm>
        </p:spPr>
        <p:txBody>
          <a:bodyPr/>
          <a:lstStyle/>
          <a:p>
            <a:pPr>
              <a:buNone/>
            </a:pPr>
            <a:r>
              <a:rPr lang="hu-HU" sz="2400" b="1" dirty="0" smtClean="0"/>
              <a:t>Nyugati Unió szóló Brüsszeli Szerződés </a:t>
            </a:r>
            <a:r>
              <a:rPr lang="hu-HU" sz="2400" dirty="0" smtClean="0"/>
              <a:t>(1948):</a:t>
            </a:r>
          </a:p>
          <a:p>
            <a:r>
              <a:rPr lang="hu-HU" sz="2400" dirty="0" err="1" smtClean="0"/>
              <a:t>Gazdasági-szociális-kulturális</a:t>
            </a:r>
            <a:r>
              <a:rPr lang="hu-HU" sz="2400" dirty="0" smtClean="0"/>
              <a:t> együttműködés</a:t>
            </a:r>
          </a:p>
          <a:p>
            <a:r>
              <a:rPr lang="hu-HU" sz="2400" dirty="0" smtClean="0"/>
              <a:t>Kollektív önvédelem</a:t>
            </a:r>
          </a:p>
          <a:p>
            <a:r>
              <a:rPr lang="hu-HU" sz="2400" dirty="0" smtClean="0"/>
              <a:t>Tagjai: Benelux, UK, </a:t>
            </a:r>
            <a:r>
              <a:rPr lang="hu-HU" sz="2400" dirty="0" err="1" smtClean="0"/>
              <a:t>Fro</a:t>
            </a:r>
            <a:r>
              <a:rPr lang="hu-HU" sz="2400" dirty="0" smtClean="0"/>
              <a:t>., majd NSZK és Olaszország, amely </a:t>
            </a:r>
            <a:r>
              <a:rPr lang="hu-HU" sz="2400" b="1" dirty="0" smtClean="0"/>
              <a:t>Nyugat-Európai Unió alapja</a:t>
            </a:r>
            <a:r>
              <a:rPr lang="hu-HU" sz="2400" dirty="0" smtClean="0"/>
              <a:t> lesz</a:t>
            </a:r>
          </a:p>
          <a:p>
            <a:r>
              <a:rPr lang="hu-HU" sz="2400" dirty="0" smtClean="0"/>
              <a:t>Benne szerepel „alapvető emberi jogok védelme</a:t>
            </a:r>
            <a:r>
              <a:rPr lang="hu-HU" sz="2400" dirty="0" smtClean="0"/>
              <a:t>”</a:t>
            </a:r>
          </a:p>
          <a:p>
            <a:endParaRPr lang="hu-HU" sz="2400" dirty="0" smtClean="0"/>
          </a:p>
          <a:p>
            <a:pPr>
              <a:buNone/>
            </a:pPr>
            <a:r>
              <a:rPr lang="hu-HU" sz="2400" b="1" dirty="0" smtClean="0"/>
              <a:t>Európa Tanács?</a:t>
            </a:r>
            <a:endParaRPr lang="hu-HU" sz="2400" b="1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Alkalmazási köre</a:t>
            </a: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u-HU" b="1" dirty="0" smtClean="0"/>
              <a:t>EU</a:t>
            </a:r>
            <a:r>
              <a:rPr lang="hu-HU" dirty="0" smtClean="0"/>
              <a:t> intézményei szervei és </a:t>
            </a:r>
            <a:r>
              <a:rPr lang="hu-HU" b="1" dirty="0" smtClean="0"/>
              <a:t>tagállamok</a:t>
            </a:r>
            <a:r>
              <a:rPr lang="hu-HU" dirty="0" smtClean="0"/>
              <a:t> is (!)</a:t>
            </a:r>
          </a:p>
          <a:p>
            <a:pPr>
              <a:buFontTx/>
              <a:buChar char="-"/>
            </a:pPr>
            <a:r>
              <a:rPr lang="hu-HU" dirty="0" smtClean="0"/>
              <a:t>Törvény által korlátozás (lényeges tartalom nem) szükségesség és arányosság tesztje</a:t>
            </a:r>
          </a:p>
          <a:p>
            <a:pPr>
              <a:buFontTx/>
              <a:buChar char="-"/>
            </a:pPr>
            <a:r>
              <a:rPr lang="hu-HU" dirty="0" err="1" smtClean="0"/>
              <a:t>EJEE-nek</a:t>
            </a:r>
            <a:r>
              <a:rPr lang="hu-HU" dirty="0" smtClean="0"/>
              <a:t> megfelelő jogosultságok (azonosság és </a:t>
            </a:r>
            <a:r>
              <a:rPr lang="hu-HU" b="1" dirty="0" smtClean="0"/>
              <a:t>kiterjesztett védelem Unió joga alapján</a:t>
            </a:r>
            <a:r>
              <a:rPr lang="hu-HU" dirty="0" smtClean="0"/>
              <a:t>)</a:t>
            </a:r>
          </a:p>
          <a:p>
            <a:pPr>
              <a:buFontTx/>
              <a:buChar char="-"/>
            </a:pPr>
            <a:r>
              <a:rPr lang="hu-HU" b="1" dirty="0" smtClean="0"/>
              <a:t>Charta értelmezésére vonatkozó magyarázatokat </a:t>
            </a:r>
            <a:r>
              <a:rPr lang="hu-HU" dirty="0" smtClean="0"/>
              <a:t>figyelembe venni EU és tagállami bíróságoknak</a:t>
            </a:r>
          </a:p>
          <a:p>
            <a:pPr>
              <a:buFontTx/>
              <a:buChar char="-"/>
            </a:pPr>
            <a:r>
              <a:rPr lang="hu-HU" dirty="0" smtClean="0"/>
              <a:t>Szűkítő értelmezés tilalma</a:t>
            </a:r>
          </a:p>
          <a:p>
            <a:pPr>
              <a:buFontTx/>
              <a:buChar char="-"/>
            </a:pPr>
            <a:endParaRPr lang="hu-HU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Alkalmazási köre</a:t>
            </a: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u-HU" b="1" dirty="0" smtClean="0"/>
              <a:t>DE: </a:t>
            </a:r>
            <a:r>
              <a:rPr lang="hu-HU" dirty="0" smtClean="0"/>
              <a:t>Charta</a:t>
            </a:r>
            <a:r>
              <a:rPr lang="hu-HU" b="1" dirty="0" smtClean="0"/>
              <a:t> nem hatáskör-bővítés </a:t>
            </a:r>
            <a:r>
              <a:rPr lang="hu-HU" dirty="0" smtClean="0"/>
              <a:t>alapja</a:t>
            </a:r>
          </a:p>
          <a:p>
            <a:pPr>
              <a:buFontTx/>
              <a:buChar char="-"/>
            </a:pPr>
            <a:r>
              <a:rPr lang="hu-HU" b="1" dirty="0" smtClean="0"/>
              <a:t>CÉL</a:t>
            </a:r>
            <a:r>
              <a:rPr lang="hu-HU" dirty="0" smtClean="0"/>
              <a:t>: láthatóvá tenni a meglévő alapjogok listáját</a:t>
            </a:r>
          </a:p>
          <a:p>
            <a:pPr>
              <a:buFontTx/>
              <a:buChar char="-"/>
            </a:pPr>
            <a:r>
              <a:rPr lang="hu-HU" dirty="0" err="1" smtClean="0"/>
              <a:t>EuB</a:t>
            </a:r>
            <a:r>
              <a:rPr lang="hu-HU" dirty="0" smtClean="0"/>
              <a:t> esetjoga kifejezetten kiterjedt:</a:t>
            </a:r>
          </a:p>
          <a:p>
            <a:pPr lvl="1">
              <a:buFontTx/>
              <a:buChar char="-"/>
            </a:pPr>
            <a:r>
              <a:rPr lang="hu-HU" i="1" dirty="0" err="1" smtClean="0"/>
              <a:t>Stauder</a:t>
            </a:r>
            <a:r>
              <a:rPr lang="hu-HU" dirty="0" smtClean="0"/>
              <a:t> (emberi jogok védelme közösségi jog ált. elve és magánszféra védelme)</a:t>
            </a:r>
          </a:p>
          <a:p>
            <a:pPr lvl="1">
              <a:buFontTx/>
              <a:buChar char="-"/>
            </a:pPr>
            <a:r>
              <a:rPr lang="hu-HU" i="1" dirty="0" smtClean="0"/>
              <a:t>Rutili</a:t>
            </a:r>
            <a:r>
              <a:rPr lang="hu-HU" dirty="0" smtClean="0"/>
              <a:t> (</a:t>
            </a:r>
            <a:r>
              <a:rPr lang="hu-HU" dirty="0" err="1" smtClean="0"/>
              <a:t>EJEE-re</a:t>
            </a:r>
            <a:r>
              <a:rPr lang="hu-HU" dirty="0" smtClean="0"/>
              <a:t> való hivatkozás és egyre inkább EJEB esetjog is megjelenik)</a:t>
            </a:r>
          </a:p>
          <a:p>
            <a:pPr lvl="1"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endParaRPr lang="hu-HU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Kapcsolódó szervezetek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Alapjogi Ügynökség</a:t>
            </a: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u-HU" dirty="0" smtClean="0"/>
              <a:t>Eredetileg 2007-ben </a:t>
            </a:r>
            <a:r>
              <a:rPr lang="hu-HU" b="1" dirty="0" smtClean="0"/>
              <a:t>Rasszizmus és Idegengyűlölet elleni Megfigyelőközpont – újraszervezés</a:t>
            </a:r>
          </a:p>
          <a:p>
            <a:pPr>
              <a:buFontTx/>
              <a:buChar char="-"/>
            </a:pPr>
            <a:r>
              <a:rPr lang="hu-HU" dirty="0" smtClean="0"/>
              <a:t>Legfőbb döntéshozó </a:t>
            </a:r>
            <a:r>
              <a:rPr lang="hu-HU" b="1" dirty="0" smtClean="0"/>
              <a:t>Igazgatótanács + </a:t>
            </a:r>
            <a:r>
              <a:rPr lang="hu-HU" dirty="0" smtClean="0"/>
              <a:t>előkészítő</a:t>
            </a:r>
            <a:r>
              <a:rPr lang="hu-HU" b="1" dirty="0" smtClean="0"/>
              <a:t> Végrehajtó Bizottság</a:t>
            </a:r>
          </a:p>
          <a:p>
            <a:pPr>
              <a:buFontTx/>
              <a:buChar char="-"/>
            </a:pPr>
            <a:r>
              <a:rPr lang="hu-HU" dirty="0" smtClean="0"/>
              <a:t>Érintett EU és tagállami szerveknek </a:t>
            </a:r>
            <a:r>
              <a:rPr lang="hu-HU" b="1" dirty="0" smtClean="0"/>
              <a:t>támogatást ad, szakértői funkciót lát el:</a:t>
            </a:r>
          </a:p>
          <a:p>
            <a:pPr lvl="1">
              <a:buFontTx/>
              <a:buChar char="-"/>
            </a:pPr>
            <a:r>
              <a:rPr lang="hu-HU" dirty="0" smtClean="0"/>
              <a:t>Jelentések, kutatások végzése, </a:t>
            </a:r>
          </a:p>
          <a:p>
            <a:pPr lvl="1">
              <a:buFontTx/>
              <a:buChar char="-"/>
            </a:pPr>
            <a:r>
              <a:rPr lang="hu-HU" b="1" dirty="0" smtClean="0"/>
              <a:t>DE nem hatósági hatáskörök és egyedi jogsértések elbírálása</a:t>
            </a:r>
          </a:p>
          <a:p>
            <a:pPr>
              <a:buFontTx/>
              <a:buChar char="-"/>
            </a:pPr>
            <a:endParaRPr lang="hu-HU" dirty="0" smtClean="0"/>
          </a:p>
        </p:txBody>
      </p:sp>
      <p:pic>
        <p:nvPicPr>
          <p:cNvPr id="4" name="Kép 3" descr="FR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188640"/>
            <a:ext cx="1952625" cy="109537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Egyéb uniós szereplők</a:t>
            </a: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b="1" dirty="0" smtClean="0"/>
              <a:t>2) Európai Unió Bírósága</a:t>
            </a:r>
          </a:p>
          <a:p>
            <a:pPr lvl="1">
              <a:buFontTx/>
              <a:buChar char="-"/>
            </a:pPr>
            <a:r>
              <a:rPr lang="hu-HU" dirty="0" smtClean="0"/>
              <a:t>ld. Következő diákon</a:t>
            </a:r>
          </a:p>
          <a:p>
            <a:pPr lvl="1">
              <a:buFontTx/>
              <a:buChar char="-"/>
            </a:pPr>
            <a:r>
              <a:rPr lang="hu-HU" dirty="0" smtClean="0"/>
              <a:t>kihatással van rá strasbourgi esetjog, de egyfajta elkülönültség máig megvan</a:t>
            </a:r>
          </a:p>
          <a:p>
            <a:pPr>
              <a:buNone/>
            </a:pPr>
            <a:r>
              <a:rPr lang="hu-HU" b="1" dirty="0" smtClean="0"/>
              <a:t>3) Európai Ombudsman</a:t>
            </a:r>
          </a:p>
          <a:p>
            <a:pPr lvl="1">
              <a:buNone/>
            </a:pPr>
            <a:r>
              <a:rPr lang="hu-HU" dirty="0" smtClean="0"/>
              <a:t>- hivatali visszaéléseket </a:t>
            </a:r>
            <a:r>
              <a:rPr lang="hu-HU" b="1" dirty="0" smtClean="0"/>
              <a:t>uniós szinten </a:t>
            </a:r>
            <a:r>
              <a:rPr lang="hu-HU" dirty="0" smtClean="0"/>
              <a:t>vizsgálja</a:t>
            </a:r>
          </a:p>
          <a:p>
            <a:pPr lvl="1">
              <a:buNone/>
            </a:pPr>
            <a:r>
              <a:rPr lang="hu-HU" dirty="0" smtClean="0"/>
              <a:t>- Tagállami ombudsmanok meghatározó szerepe ebből szempontból</a:t>
            </a:r>
          </a:p>
          <a:p>
            <a:pPr>
              <a:buFontTx/>
              <a:buChar char="-"/>
            </a:pPr>
            <a:endParaRPr lang="hu-HU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Alapjogvédelem pillérei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rgbClr val="C00000"/>
                </a:solidFill>
              </a:rPr>
              <a:t>Strasbourgi jog (ET és EJEE)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EJEE – </a:t>
            </a:r>
            <a:r>
              <a:rPr lang="hu-HU" b="1" dirty="0" smtClean="0"/>
              <a:t>Emberi Jogok </a:t>
            </a:r>
            <a:r>
              <a:rPr lang="hu-HU" b="1" dirty="0" err="1" smtClean="0"/>
              <a:t>Eu.-i</a:t>
            </a:r>
            <a:r>
              <a:rPr lang="hu-HU" b="1" dirty="0" smtClean="0"/>
              <a:t> Egyezménye</a:t>
            </a:r>
          </a:p>
          <a:p>
            <a:pPr lvl="1"/>
            <a:r>
              <a:rPr lang="hu-HU" dirty="0" smtClean="0"/>
              <a:t>Régebbi hagyományok, de kiegészítő jegyzőkönyvek</a:t>
            </a:r>
          </a:p>
          <a:p>
            <a:r>
              <a:rPr lang="hu-HU" dirty="0" smtClean="0"/>
              <a:t>Tagállami alávetés </a:t>
            </a:r>
            <a:r>
              <a:rPr lang="hu-HU" b="1" dirty="0" smtClean="0"/>
              <a:t>nemzetközi szerződésben </a:t>
            </a:r>
            <a:r>
              <a:rPr lang="hu-HU" dirty="0" smtClean="0"/>
              <a:t>– 47 szerződő állammal</a:t>
            </a:r>
          </a:p>
          <a:p>
            <a:endParaRPr lang="hu-HU" b="1" dirty="0" smtClean="0"/>
          </a:p>
          <a:p>
            <a:r>
              <a:rPr lang="hu-HU" b="1" dirty="0" smtClean="0"/>
              <a:t>EJEB</a:t>
            </a:r>
            <a:r>
              <a:rPr lang="hu-HU" dirty="0" smtClean="0"/>
              <a:t> marasztaló ítéletei és Miniszteri Bizottság </a:t>
            </a:r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rgbClr val="C00000"/>
                </a:solidFill>
              </a:rPr>
              <a:t>Uniós jog és integrációs szervezetrendszer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u-HU" b="1" dirty="0" smtClean="0"/>
              <a:t>Alapjogi Charta </a:t>
            </a:r>
          </a:p>
          <a:p>
            <a:pPr lvl="1"/>
            <a:r>
              <a:rPr lang="hu-HU" dirty="0" smtClean="0"/>
              <a:t>„fiatalabb és részletesebb”</a:t>
            </a:r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r>
              <a:rPr lang="hu-HU" dirty="0" smtClean="0"/>
              <a:t>Alapjogi Charta (</a:t>
            </a:r>
            <a:r>
              <a:rPr lang="hu-HU" b="1" dirty="0" smtClean="0"/>
              <a:t>elsődleges jogi rangon</a:t>
            </a:r>
            <a:r>
              <a:rPr lang="hu-HU" dirty="0" smtClean="0"/>
              <a:t>)</a:t>
            </a:r>
          </a:p>
          <a:p>
            <a:endParaRPr lang="hu-HU" dirty="0" smtClean="0"/>
          </a:p>
          <a:p>
            <a:r>
              <a:rPr lang="hu-HU" b="1" dirty="0" smtClean="0"/>
              <a:t>EU Alapjogi Ügynöksége </a:t>
            </a:r>
            <a:r>
              <a:rPr lang="hu-HU" dirty="0" smtClean="0"/>
              <a:t>(és </a:t>
            </a:r>
            <a:r>
              <a:rPr lang="hu-HU" dirty="0" err="1" smtClean="0"/>
              <a:t>EuB</a:t>
            </a:r>
            <a:r>
              <a:rPr lang="hu-HU" dirty="0" smtClean="0"/>
              <a:t>) </a:t>
            </a:r>
            <a:r>
              <a:rPr lang="hu-HU" dirty="0" err="1" smtClean="0"/>
              <a:t>és</a:t>
            </a:r>
            <a:r>
              <a:rPr lang="hu-HU" dirty="0" smtClean="0"/>
              <a:t> </a:t>
            </a:r>
            <a:r>
              <a:rPr lang="hu-HU" b="1" dirty="0" smtClean="0"/>
              <a:t>tagállami végrehajtás is </a:t>
            </a:r>
            <a:r>
              <a:rPr lang="hu-HU" dirty="0" smtClean="0"/>
              <a:t>(közvetett </a:t>
            </a:r>
            <a:r>
              <a:rPr lang="hu-HU" dirty="0" err="1" smtClean="0"/>
              <a:t>vh</a:t>
            </a:r>
            <a:r>
              <a:rPr lang="hu-HU" dirty="0" smtClean="0"/>
              <a:t>.)</a:t>
            </a:r>
            <a:endParaRPr lang="hu-H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EJEB és </a:t>
            </a:r>
            <a:r>
              <a:rPr lang="hu-HU" b="1" dirty="0" err="1" smtClean="0">
                <a:solidFill>
                  <a:srgbClr val="C00000"/>
                </a:solidFill>
              </a:rPr>
              <a:t>EuB</a:t>
            </a:r>
            <a:r>
              <a:rPr lang="hu-HU" b="1" dirty="0" smtClean="0">
                <a:solidFill>
                  <a:srgbClr val="C00000"/>
                </a:solidFill>
              </a:rPr>
              <a:t> joggyakorlatának kapcsolódási pontjai </a:t>
            </a: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hu-HU" sz="2600" dirty="0" smtClean="0"/>
              <a:t>Alapjogvédelmi vetületet </a:t>
            </a:r>
            <a:r>
              <a:rPr lang="hu-HU" sz="2600" b="1" dirty="0" smtClean="0"/>
              <a:t>nem feltétlenül követi </a:t>
            </a:r>
            <a:r>
              <a:rPr lang="hu-HU" sz="2600" dirty="0" err="1" smtClean="0"/>
              <a:t>EuB</a:t>
            </a:r>
            <a:endParaRPr lang="hu-HU" sz="2600" dirty="0" smtClean="0"/>
          </a:p>
          <a:p>
            <a:pPr lvl="1">
              <a:buFontTx/>
              <a:buChar char="-"/>
            </a:pPr>
            <a:r>
              <a:rPr lang="hu-HU" sz="2600" dirty="0" smtClean="0"/>
              <a:t>ld.</a:t>
            </a:r>
            <a:r>
              <a:rPr lang="hu-HU" sz="2600" b="1" dirty="0" smtClean="0"/>
              <a:t> </a:t>
            </a:r>
            <a:r>
              <a:rPr lang="hu-HU" sz="2600" b="1" dirty="0" err="1" smtClean="0"/>
              <a:t>Grogan-ügyben</a:t>
            </a:r>
            <a:r>
              <a:rPr lang="hu-HU" sz="2600" b="1" dirty="0" smtClean="0"/>
              <a:t> </a:t>
            </a:r>
            <a:r>
              <a:rPr lang="hu-HU" sz="2600" dirty="0" smtClean="0"/>
              <a:t>hozott ítélet: Írországban tiltott terhesség-megszakítás – terjeszthetnek-e információkat diákszervezetek angliai abortusz-klinikákról – közösségi jogi megítélés: </a:t>
            </a:r>
          </a:p>
          <a:p>
            <a:pPr lvl="1">
              <a:buFontTx/>
              <a:buChar char="-"/>
            </a:pPr>
            <a:r>
              <a:rPr lang="hu-HU" sz="2600" dirty="0" err="1" smtClean="0"/>
              <a:t>EuB</a:t>
            </a:r>
            <a:r>
              <a:rPr lang="hu-HU" sz="2600" dirty="0" smtClean="0"/>
              <a:t>: nem korlátozza szolgáltatásnyújtás szabadságát tagállam</a:t>
            </a:r>
          </a:p>
          <a:p>
            <a:pPr lvl="1">
              <a:buFontTx/>
              <a:buChar char="-"/>
            </a:pPr>
            <a:r>
              <a:rPr lang="hu-HU" sz="2600" dirty="0" smtClean="0"/>
              <a:t>EJEB: 10. cikk - véleménynyilvánítás szabadságának megsértését megállapította – politikai véleménye-e?</a:t>
            </a:r>
          </a:p>
          <a:p>
            <a:pPr lvl="1">
              <a:buFontTx/>
              <a:buChar char="-"/>
            </a:pPr>
            <a:endParaRPr lang="hu-HU" sz="2600" dirty="0" smtClean="0"/>
          </a:p>
        </p:txBody>
      </p:sp>
      <p:pic>
        <p:nvPicPr>
          <p:cNvPr id="7" name="Kép 6" descr="EJE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548680"/>
            <a:ext cx="1524000" cy="1143000"/>
          </a:xfrm>
          <a:prstGeom prst="rect">
            <a:avLst/>
          </a:prstGeom>
        </p:spPr>
      </p:pic>
      <p:pic>
        <p:nvPicPr>
          <p:cNvPr id="8" name="Kép 7" descr="Curi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620688"/>
            <a:ext cx="1003176" cy="1003176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EJEB és </a:t>
            </a:r>
            <a:r>
              <a:rPr lang="hu-HU" b="1" dirty="0" err="1" smtClean="0">
                <a:solidFill>
                  <a:srgbClr val="C00000"/>
                </a:solidFill>
              </a:rPr>
              <a:t>EuB</a:t>
            </a:r>
            <a:r>
              <a:rPr lang="hu-HU" b="1" dirty="0" smtClean="0">
                <a:solidFill>
                  <a:srgbClr val="C00000"/>
                </a:solidFill>
              </a:rPr>
              <a:t> joggyakorlatának kapcsolódási pontjai </a:t>
            </a: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u-HU" sz="2600" dirty="0" err="1" smtClean="0"/>
              <a:t>EUSz</a:t>
            </a:r>
            <a:r>
              <a:rPr lang="hu-HU" sz="2600" dirty="0" smtClean="0"/>
              <a:t>. 6. cikk (2) bekezdése (későbbi csatlakozás) alapján EJEB joggyakorlat kiemelkedő szerepe</a:t>
            </a:r>
          </a:p>
          <a:p>
            <a:pPr>
              <a:buFontTx/>
              <a:buChar char="-"/>
            </a:pPr>
            <a:r>
              <a:rPr lang="hu-HU" sz="2600" dirty="0" smtClean="0"/>
              <a:t>DE:</a:t>
            </a:r>
          </a:p>
          <a:p>
            <a:pPr lvl="1">
              <a:buFontTx/>
              <a:buChar char="-"/>
            </a:pPr>
            <a:r>
              <a:rPr lang="hu-HU" sz="2600" dirty="0" smtClean="0"/>
              <a:t>Problémás hatásköri esetek </a:t>
            </a:r>
          </a:p>
          <a:p>
            <a:pPr marL="971550" lvl="1" indent="-514350">
              <a:buAutoNum type="arabicParenR"/>
            </a:pPr>
            <a:r>
              <a:rPr lang="hu-HU" sz="2600" dirty="0" smtClean="0"/>
              <a:t>irányelvnél eljár EJEB – mintha belső jogi aktus volna</a:t>
            </a:r>
          </a:p>
          <a:p>
            <a:pPr marL="971550" lvl="1" indent="-514350">
              <a:buAutoNum type="arabicParenR"/>
            </a:pPr>
            <a:r>
              <a:rPr lang="hu-HU" sz="2600" b="1" dirty="0" err="1" smtClean="0"/>
              <a:t>Bosphorus-formula</a:t>
            </a:r>
            <a:r>
              <a:rPr lang="hu-HU" sz="2600" dirty="0" smtClean="0"/>
              <a:t> (2005 után EJEB nem vizsgálja tényállást, de nyilvánvaló sérelemnél van alapjogi kontroll)  = </a:t>
            </a:r>
            <a:r>
              <a:rPr lang="hu-HU" sz="2600" b="1" dirty="0" smtClean="0"/>
              <a:t>EGYENÉRTÉKŰ UNIÓS ALAPJOGVÉDELEM VÉLELME</a:t>
            </a:r>
          </a:p>
        </p:txBody>
      </p:sp>
      <p:pic>
        <p:nvPicPr>
          <p:cNvPr id="7" name="Kép 6" descr="EJE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548680"/>
            <a:ext cx="1524000" cy="1143000"/>
          </a:xfrm>
          <a:prstGeom prst="rect">
            <a:avLst/>
          </a:prstGeom>
        </p:spPr>
      </p:pic>
      <p:pic>
        <p:nvPicPr>
          <p:cNvPr id="8" name="Kép 7" descr="Curi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620688"/>
            <a:ext cx="1003176" cy="1003176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1187624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EU csatlakozása az </a:t>
            </a:r>
            <a:r>
              <a:rPr lang="hu-HU" b="1" dirty="0" err="1" smtClean="0">
                <a:solidFill>
                  <a:srgbClr val="C00000"/>
                </a:solidFill>
              </a:rPr>
              <a:t>EJEE-hez</a:t>
            </a:r>
            <a:r>
              <a:rPr lang="hu-HU" b="1" dirty="0" smtClean="0">
                <a:solidFill>
                  <a:srgbClr val="C00000"/>
                </a:solidFill>
              </a:rPr>
              <a:t>? </a:t>
            </a: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u-HU" dirty="0" err="1" smtClean="0"/>
              <a:t>EUSz</a:t>
            </a:r>
            <a:r>
              <a:rPr lang="hu-HU" dirty="0" smtClean="0"/>
              <a:t>. 6. cikk (2) bekezdése alapján csatlakozik </a:t>
            </a:r>
            <a:r>
              <a:rPr lang="hu-HU" b="1" dirty="0" smtClean="0"/>
              <a:t>MIKOR?</a:t>
            </a:r>
          </a:p>
          <a:p>
            <a:pPr>
              <a:buFontTx/>
              <a:buChar char="-"/>
            </a:pPr>
            <a:r>
              <a:rPr lang="hu-HU" b="1" dirty="0" smtClean="0"/>
              <a:t>Bíróság 2/13 sz. véleménye (nem támogatta)</a:t>
            </a:r>
          </a:p>
          <a:p>
            <a:pPr lvl="1">
              <a:buFontTx/>
              <a:buChar char="-"/>
            </a:pPr>
            <a:r>
              <a:rPr lang="hu-HU" dirty="0" smtClean="0"/>
              <a:t>EU alárendeltsége EJEB irányában</a:t>
            </a:r>
          </a:p>
          <a:p>
            <a:pPr lvl="1">
              <a:buFontTx/>
              <a:buChar char="-"/>
            </a:pPr>
            <a:r>
              <a:rPr lang="hu-HU" dirty="0" smtClean="0"/>
              <a:t>Összhang hiánya Charta és EJEE között (magasabb védelem?)</a:t>
            </a:r>
          </a:p>
          <a:p>
            <a:pPr lvl="1">
              <a:buFontTx/>
              <a:buChar char="-"/>
            </a:pPr>
            <a:r>
              <a:rPr lang="hu-HU" dirty="0" smtClean="0"/>
              <a:t>Nem veszik figyelembe EU nem állami szereplő</a:t>
            </a:r>
          </a:p>
          <a:p>
            <a:pPr lvl="1">
              <a:buFontTx/>
              <a:buChar char="-"/>
            </a:pPr>
            <a:r>
              <a:rPr lang="hu-HU" dirty="0" smtClean="0"/>
              <a:t>Eljárási problémák</a:t>
            </a:r>
          </a:p>
          <a:p>
            <a:pPr lvl="1">
              <a:buNone/>
            </a:pPr>
            <a:r>
              <a:rPr lang="hu-HU" dirty="0" smtClean="0"/>
              <a:t>LEHETŐSÉGEK: újratárgyalása csatlakozási feltételeknek VAGY 6. cikk (2) módosítása?</a:t>
            </a:r>
          </a:p>
          <a:p>
            <a:pPr lvl="1">
              <a:buFontTx/>
              <a:buChar char="-"/>
            </a:pPr>
            <a:endParaRPr lang="hu-H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Politikai együttműködés kezdeti kudarca 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000" dirty="0" smtClean="0"/>
              <a:t>Eredeti felvetés </a:t>
            </a:r>
            <a:r>
              <a:rPr lang="hu-HU" sz="2000" b="1" dirty="0" smtClean="0"/>
              <a:t>föderalizmus és minél mélyebb politikai együttműködés </a:t>
            </a:r>
            <a:r>
              <a:rPr lang="hu-HU" sz="2000" dirty="0" smtClean="0"/>
              <a:t>mellett szólt volna és hatáskörök rendszere is minél szélesebb</a:t>
            </a:r>
          </a:p>
          <a:p>
            <a:pPr>
              <a:buFontTx/>
              <a:buChar char="-"/>
            </a:pPr>
            <a:r>
              <a:rPr lang="hu-HU" sz="2000" b="1" dirty="0" smtClean="0"/>
              <a:t>pl. </a:t>
            </a:r>
            <a:r>
              <a:rPr lang="hu-HU" sz="2000" b="1" dirty="0" err="1" smtClean="0"/>
              <a:t>Spinelli</a:t>
            </a:r>
            <a:r>
              <a:rPr lang="hu-HU" sz="2000" b="1" dirty="0" smtClean="0"/>
              <a:t>, </a:t>
            </a:r>
            <a:r>
              <a:rPr lang="hu-HU" sz="2000" b="1" dirty="0" err="1" smtClean="0"/>
              <a:t>Spaak</a:t>
            </a:r>
            <a:endParaRPr lang="hu-HU" sz="2000" b="1" dirty="0" smtClean="0"/>
          </a:p>
          <a:p>
            <a:pPr>
              <a:buFontTx/>
              <a:buChar char="-"/>
            </a:pPr>
            <a:r>
              <a:rPr lang="hu-HU" sz="2000" b="1" dirty="0" smtClean="0"/>
              <a:t>De bukásra van ítélve</a:t>
            </a:r>
          </a:p>
          <a:p>
            <a:pPr lvl="1">
              <a:buFontTx/>
              <a:buChar char="-"/>
            </a:pPr>
            <a:r>
              <a:rPr lang="hu-HU" sz="1600" dirty="0" smtClean="0"/>
              <a:t>Világháborúval </a:t>
            </a:r>
            <a:r>
              <a:rPr lang="hu-HU" sz="1600" b="1" dirty="0" smtClean="0"/>
              <a:t>Európa el is veszítette nagyhatalmi szerepét </a:t>
            </a:r>
            <a:r>
              <a:rPr lang="hu-HU" sz="1600" dirty="0" smtClean="0"/>
              <a:t>– túl kicsi államok nemzetközi porondon, főleg kétpólusú világrendben </a:t>
            </a:r>
          </a:p>
          <a:p>
            <a:pPr lvl="1">
              <a:buFontTx/>
              <a:buChar char="-"/>
            </a:pPr>
            <a:r>
              <a:rPr lang="hu-HU" sz="1600" b="1" dirty="0" smtClean="0"/>
              <a:t>Európa Tanácstól </a:t>
            </a:r>
            <a:r>
              <a:rPr lang="hu-HU" sz="1600" dirty="0" smtClean="0"/>
              <a:t>várta, hogy </a:t>
            </a:r>
            <a:r>
              <a:rPr lang="hu-HU" sz="1600" b="1" dirty="0" smtClean="0"/>
              <a:t>európai alkotmányozás </a:t>
            </a:r>
            <a:r>
              <a:rPr lang="hu-HU" sz="1600" dirty="0" smtClean="0"/>
              <a:t>alapja legyen – de ez is megmaradt kormányközi együttműködési formának. </a:t>
            </a:r>
          </a:p>
          <a:p>
            <a:pPr lvl="1">
              <a:buFontTx/>
              <a:buChar char="-"/>
            </a:pPr>
            <a:r>
              <a:rPr lang="hu-HU" sz="1600" b="1" dirty="0" err="1" smtClean="0"/>
              <a:t>Kormányköziség</a:t>
            </a:r>
            <a:r>
              <a:rPr lang="hu-HU" sz="1600" dirty="0" smtClean="0"/>
              <a:t> miatt elve bikásra ítélt föderalizmus, mert kormányok nem fognak természetükkel ellentétben cselekedni – feladni saját nemzetállami kötődésüket és </a:t>
            </a:r>
            <a:r>
              <a:rPr lang="hu-HU" sz="1600" dirty="0" err="1" smtClean="0"/>
              <a:t>szuverenitésukat</a:t>
            </a:r>
            <a:endParaRPr lang="hu-HU" sz="1600" dirty="0" smtClean="0"/>
          </a:p>
          <a:p>
            <a:pPr lvl="1">
              <a:buFontTx/>
              <a:buChar char="-"/>
            </a:pPr>
            <a:r>
              <a:rPr lang="hu-HU" sz="1600" dirty="0" smtClean="0"/>
              <a:t>Ezért </a:t>
            </a:r>
            <a:r>
              <a:rPr lang="hu-HU" sz="1600" b="1" dirty="0" smtClean="0"/>
              <a:t>EP szerepének erősítése </a:t>
            </a:r>
            <a:r>
              <a:rPr lang="hu-HU" sz="1600" dirty="0" smtClean="0"/>
              <a:t>mellett kardoskodott </a:t>
            </a:r>
            <a:r>
              <a:rPr lang="hu-HU" sz="1600" dirty="0" err="1" smtClean="0"/>
              <a:t>sokái</a:t>
            </a:r>
            <a:endParaRPr lang="hu-HU" sz="1600" dirty="0" smtClean="0"/>
          </a:p>
          <a:p>
            <a:pPr lvl="1">
              <a:buFontTx/>
              <a:buChar char="-"/>
            </a:pPr>
            <a:r>
              <a:rPr lang="hu-HU" sz="1600" dirty="0" smtClean="0"/>
              <a:t>1984-ben </a:t>
            </a:r>
            <a:r>
              <a:rPr lang="hu-HU" sz="1600" b="1" dirty="0" err="1" smtClean="0"/>
              <a:t>Spinelli-terv</a:t>
            </a:r>
            <a:r>
              <a:rPr lang="hu-HU" sz="1600" b="1" dirty="0" smtClean="0"/>
              <a:t> mégis EEO és </a:t>
            </a:r>
            <a:r>
              <a:rPr lang="hu-HU" sz="1600" b="1" dirty="0" err="1" smtClean="0"/>
              <a:t>EUMSz</a:t>
            </a:r>
            <a:r>
              <a:rPr lang="hu-HU" sz="1600" b="1" dirty="0" smtClean="0"/>
              <a:t>. alapja lett </a:t>
            </a:r>
          </a:p>
          <a:p>
            <a:pPr>
              <a:buFontTx/>
              <a:buChar char="-"/>
            </a:pPr>
            <a:r>
              <a:rPr lang="hu-HU" sz="2000" b="1" dirty="0" smtClean="0"/>
              <a:t>FÖDERALIZMUS nem lesz </a:t>
            </a:r>
            <a:r>
              <a:rPr lang="hu-HU" sz="2000" dirty="0" smtClean="0"/>
              <a:t>maximum</a:t>
            </a:r>
            <a:r>
              <a:rPr lang="hu-HU" sz="2000" b="1" dirty="0" smtClean="0"/>
              <a:t> fordított föderalizmus </a:t>
            </a:r>
            <a:r>
              <a:rPr lang="hu-HU" sz="2000" dirty="0" smtClean="0"/>
              <a:t>vagy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neofunkcionalizmus</a:t>
            </a:r>
            <a:endParaRPr lang="hu-HU" sz="2000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Európa Tanács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14" name="Tartalom helye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ELVÁLIK a közösségi és uniós integrációtól is </a:t>
            </a:r>
          </a:p>
          <a:p>
            <a:r>
              <a:rPr lang="hu-HU" b="1" dirty="0" smtClean="0"/>
              <a:t>ELKÜLÖNÜLT SZERVEZET-RENDSZER ÉS JOGI DOKUMENTUMOK</a:t>
            </a:r>
          </a:p>
          <a:p>
            <a:r>
              <a:rPr lang="hu-HU" dirty="0" smtClean="0"/>
              <a:t>DE: EU általi csatlakozás lehetősége!</a:t>
            </a:r>
            <a:endParaRPr lang="hu-HU" dirty="0"/>
          </a:p>
        </p:txBody>
      </p:sp>
      <p:sp>
        <p:nvSpPr>
          <p:cNvPr id="8" name="Tartalom helye 3"/>
          <p:cNvSpPr txBox="1">
            <a:spLocks/>
          </p:cNvSpPr>
          <p:nvPr/>
        </p:nvSpPr>
        <p:spPr>
          <a:xfrm>
            <a:off x="827584" y="1772816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Európa Tanács létrejötte: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hu-HU" sz="1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Churchill tevékenysége és beszédei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hu-HU" sz="1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Fulton (1946); 1947 (London)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hu-HU" sz="1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Európa Tanács alapító okmányának aláírása </a:t>
            </a:r>
            <a:r>
              <a:rPr kumimoji="0" lang="hu-HU" sz="1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(1949)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hu-HU" sz="1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t>Emberi Jogok Európai Egyezménye </a:t>
            </a:r>
            <a:r>
              <a:rPr kumimoji="0" lang="hu-HU" sz="1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t>(1950)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hu-HU" sz="1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t>Miniszterek Bizottsága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hu-HU" sz="1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t>Emberi Jogok Európai Bírósága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hu-HU" sz="1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hu-HU" sz="1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t>Kiemelkedő jelentőségű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hu-HU" sz="1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t>DE: </a:t>
            </a:r>
            <a:r>
              <a:rPr kumimoji="0" lang="hu-HU" sz="1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t>el is válik </a:t>
            </a:r>
            <a:r>
              <a:rPr kumimoji="0" lang="hu-HU" sz="1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</a:rPr>
              <a:t>közösségi és uniós integrációtól tagságát és célkitűzéseit tekintve is </a:t>
            </a:r>
            <a:endParaRPr kumimoji="0" lang="hu-HU" sz="19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Emberi Jogok Európa Egyezménye (Római Egyezmény)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/>
              <a:t>Európa Tanács </a:t>
            </a:r>
            <a:r>
              <a:rPr lang="hu-HU" dirty="0" smtClean="0"/>
              <a:t>19</a:t>
            </a:r>
            <a:r>
              <a:rPr lang="hu-HU" b="1" dirty="0" smtClean="0"/>
              <a:t>50-ben Rómában </a:t>
            </a:r>
            <a:r>
              <a:rPr lang="hu-HU" dirty="0" smtClean="0"/>
              <a:t>kelt egyezménye</a:t>
            </a:r>
          </a:p>
          <a:p>
            <a:r>
              <a:rPr lang="hu-HU" dirty="0" smtClean="0"/>
              <a:t>Tartalma: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Cikk: Kötelezettségvállalás emberi jogok tiszteletben tartására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Élethez való jog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Kínzás tilalma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Rabszolgaság és kényszermunka tilalma</a:t>
            </a:r>
          </a:p>
          <a:p>
            <a:pPr marL="514350" indent="-514350">
              <a:buNone/>
            </a:pP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Emberi Jogok Európa Egyezménye (Római Egyezmény)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hu-HU" dirty="0" smtClean="0"/>
              <a:t>Cikk: Szabadsághoz és biztonsághoz való jog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hu-HU" dirty="0" smtClean="0"/>
              <a:t>Cikk: Tisztességes tárgyaláshoz való jog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hu-HU" dirty="0" smtClean="0"/>
              <a:t>Cikk: Büntetés kiszabásának tilalma törvényi rendelkezés nélkül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hu-HU" dirty="0" smtClean="0"/>
              <a:t>Cikk: Magán- és családi élet tiszteltben tartásához való jog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hu-HU" dirty="0" smtClean="0"/>
              <a:t>Cikk: Gondolat- lelkiismeret- és vallásszabadság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hu-HU" dirty="0" smtClean="0"/>
              <a:t> Cikk: Véleménynyilvánítás szabadsága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Emberi Jogok Európa Egyezménye (Római Egyezmény)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hu-HU" dirty="0" smtClean="0"/>
              <a:t>11. Cikk: Egyesülési és gyülekezési szabadság</a:t>
            </a:r>
          </a:p>
          <a:p>
            <a:pPr marL="514350" indent="-514350">
              <a:buNone/>
            </a:pPr>
            <a:r>
              <a:rPr lang="hu-HU" dirty="0" smtClean="0"/>
              <a:t>12. Cikk: Házasságkötéshez való jog</a:t>
            </a:r>
          </a:p>
          <a:p>
            <a:pPr marL="514350" indent="-514350">
              <a:buNone/>
            </a:pPr>
            <a:r>
              <a:rPr lang="hu-HU" dirty="0" smtClean="0"/>
              <a:t>13. Cikk: Hatékony jogorvoslathoz való jog</a:t>
            </a:r>
          </a:p>
          <a:p>
            <a:pPr marL="514350" indent="-514350">
              <a:buNone/>
            </a:pPr>
            <a:r>
              <a:rPr lang="hu-HU" dirty="0" smtClean="0"/>
              <a:t>14. Cikk: Megkülönböztetés tilalma</a:t>
            </a:r>
          </a:p>
          <a:p>
            <a:pPr marL="514350" indent="-514350">
              <a:buNone/>
            </a:pPr>
            <a:r>
              <a:rPr lang="hu-HU" dirty="0" smtClean="0"/>
              <a:t>!+ Kiegészítő jegyzőkönyvek: elsőben tulajdon védelme</a:t>
            </a:r>
          </a:p>
          <a:p>
            <a:pPr marL="514350" indent="-514350">
              <a:buNone/>
            </a:pPr>
            <a:r>
              <a:rPr lang="hu-HU" dirty="0" smtClean="0"/>
              <a:t>II. fejezet: EJEB</a:t>
            </a:r>
          </a:p>
          <a:p>
            <a:pPr marL="514350" indent="-514350">
              <a:buNone/>
            </a:pPr>
            <a:r>
              <a:rPr lang="hu-HU" dirty="0" smtClean="0"/>
              <a:t>III. fejezet: további rendelkezések és szervezetrendszer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Európa Tanács és EJEE alkalmazási köre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Nemzetközi szerződés, amely nemzetközi és belső jogi hatályba lépés kell (vagy monista rendszer) – </a:t>
            </a:r>
          </a:p>
          <a:p>
            <a:r>
              <a:rPr lang="hu-HU" dirty="0" smtClean="0"/>
              <a:t>Magyarország 1993-ban hirdette ki törvényben – ezzel vált magyar jogrend részévé</a:t>
            </a:r>
          </a:p>
          <a:p>
            <a:r>
              <a:rPr lang="hu-HU" dirty="0" smtClean="0"/>
              <a:t>47 tagja van – „ olyan </a:t>
            </a:r>
            <a:r>
              <a:rPr lang="hu-HU" dirty="0" smtClean="0">
                <a:hlinkClick r:id="rId3" tooltip="Európa"/>
              </a:rPr>
              <a:t>európai</a:t>
            </a:r>
            <a:r>
              <a:rPr lang="hu-HU" dirty="0" smtClean="0"/>
              <a:t> állam előtt, amely elfogadja a </a:t>
            </a:r>
            <a:r>
              <a:rPr lang="hu-HU" dirty="0" smtClean="0">
                <a:hlinkClick r:id="rId4" tooltip="Jogállamiság (a lap nem létezik)"/>
              </a:rPr>
              <a:t>jogállamiság</a:t>
            </a:r>
            <a:r>
              <a:rPr lang="hu-HU" dirty="0" smtClean="0"/>
              <a:t> intézményét és garantálja állampolgárai számára az alapvető </a:t>
            </a:r>
            <a:r>
              <a:rPr lang="hu-HU" dirty="0" smtClean="0">
                <a:hlinkClick r:id="rId5" tooltip="Szabadság (politika)"/>
              </a:rPr>
              <a:t>szabadság</a:t>
            </a:r>
            <a:r>
              <a:rPr lang="hu-HU" dirty="0" smtClean="0"/>
              <a:t> és </a:t>
            </a:r>
            <a:r>
              <a:rPr lang="hu-HU" dirty="0" smtClean="0">
                <a:hlinkClick r:id="rId6" tooltip="Emberi jogok"/>
              </a:rPr>
              <a:t>emberi jogokat</a:t>
            </a:r>
            <a:r>
              <a:rPr lang="hu-HU" dirty="0" smtClean="0"/>
              <a:t>. 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Emberi Jogok Európai Bírósága</a:t>
            </a:r>
            <a:endParaRPr lang="hu-HU" b="1" dirty="0">
              <a:solidFill>
                <a:srgbClr val="C00000"/>
              </a:solidFill>
            </a:endParaRPr>
          </a:p>
        </p:txBody>
      </p:sp>
      <p:pic>
        <p:nvPicPr>
          <p:cNvPr id="6" name="Kép 5" descr="EJE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5" y="1439906"/>
            <a:ext cx="2460104" cy="1845078"/>
          </a:xfrm>
          <a:prstGeom prst="rect">
            <a:avLst/>
          </a:prstGeom>
        </p:spPr>
      </p:pic>
      <p:sp>
        <p:nvSpPr>
          <p:cNvPr id="10" name="Tartalom helye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7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Eljárásrend</a:t>
            </a:r>
          </a:p>
          <a:p>
            <a:pPr>
              <a:buFontTx/>
              <a:buChar char="-"/>
            </a:pP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 Más állam és egyéni kérelmek </a:t>
            </a: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lehetnek</a:t>
            </a:r>
          </a:p>
          <a:p>
            <a:pPr>
              <a:buFontTx/>
              <a:buChar char="-"/>
            </a:pP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 állam vs. állam; </a:t>
            </a:r>
            <a:r>
              <a:rPr lang="hu-HU" sz="2000" b="0" dirty="0" err="1" smtClean="0">
                <a:latin typeface="Times New Roman" pitchFamily="18" charset="0"/>
                <a:cs typeface="Times New Roman" pitchFamily="18" charset="0"/>
              </a:rPr>
              <a:t>állam</a:t>
            </a: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 vs. egyén</a:t>
            </a:r>
          </a:p>
          <a:p>
            <a:pPr>
              <a:buFontTx/>
              <a:buChar char="-"/>
            </a:pP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ELFOGADHATÓSÁG</a:t>
            </a:r>
          </a:p>
          <a:p>
            <a:pPr lvl="1">
              <a:buFontTx/>
              <a:buChar char="-"/>
            </a:pP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összes belső jogorvoslati fórum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kimerítése</a:t>
            </a:r>
          </a:p>
          <a:p>
            <a:pPr lvl="1">
              <a:buFontTx/>
              <a:buChar char="-"/>
            </a:pP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 végső döntés megszületésétől 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6 hónapon belül</a:t>
            </a:r>
          </a:p>
          <a:p>
            <a:pPr>
              <a:buFontTx/>
              <a:buChar char="-"/>
            </a:pP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 NEM FOGLALKOZIK AZON KÉRELMEKKEL:</a:t>
            </a:r>
          </a:p>
          <a:p>
            <a:pPr lvl="1">
              <a:buFontTx/>
              <a:buChar char="-"/>
            </a:pP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 névtelen </a:t>
            </a:r>
          </a:p>
          <a:p>
            <a:pPr lvl="1">
              <a:buFontTx/>
              <a:buChar char="-"/>
            </a:pP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 korábban már megvizsgálták</a:t>
            </a:r>
          </a:p>
          <a:p>
            <a:pPr>
              <a:buFontTx/>
              <a:buChar char="-"/>
            </a:pP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 ELFOGADHATATLAN: </a:t>
            </a:r>
          </a:p>
          <a:p>
            <a:pPr lvl="1">
              <a:buFontTx/>
              <a:buChar char="-"/>
            </a:pP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 kérelem joggal való visszaélés</a:t>
            </a:r>
          </a:p>
          <a:p>
            <a:pPr lvl="1">
              <a:buFontTx/>
              <a:buChar char="-"/>
            </a:pP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 eleve alaptalan</a:t>
            </a:r>
          </a:p>
          <a:p>
            <a:pPr lvl="1">
              <a:buFontTx/>
              <a:buChar char="-"/>
            </a:pPr>
            <a:r>
              <a:rPr lang="hu-HU" sz="2000" b="0" dirty="0" smtClean="0">
                <a:latin typeface="Times New Roman" pitchFamily="18" charset="0"/>
                <a:cs typeface="Times New Roman" pitchFamily="18" charset="0"/>
              </a:rPr>
              <a:t> kérelmező nem szenvedett jelentős hátrányt </a:t>
            </a:r>
          </a:p>
          <a:p>
            <a:pPr lvl="1"/>
            <a:endParaRPr lang="hu-HU" sz="2400" b="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ilágossá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9926</TotalTime>
  <Words>1390</Words>
  <Application>Microsoft Office PowerPoint</Application>
  <PresentationFormat>Diavetítés a képernyőre (4:3 oldalarány)</PresentationFormat>
  <Paragraphs>269</Paragraphs>
  <Slides>27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28" baseType="lpstr">
      <vt:lpstr>Alapértelmezett terv</vt:lpstr>
      <vt:lpstr>1. dia</vt:lpstr>
      <vt:lpstr>Politikai együttműködés útjai az 1940-es évek végén</vt:lpstr>
      <vt:lpstr>Politikai együttműködés kezdeti kudarca </vt:lpstr>
      <vt:lpstr>Európa Tanács</vt:lpstr>
      <vt:lpstr>Emberi Jogok Európa Egyezménye (Római Egyezmény)</vt:lpstr>
      <vt:lpstr>Emberi Jogok Európa Egyezménye (Római Egyezmény)</vt:lpstr>
      <vt:lpstr>Emberi Jogok Európa Egyezménye (Római Egyezmény)</vt:lpstr>
      <vt:lpstr>Európa Tanács és EJEE alkalmazási köre</vt:lpstr>
      <vt:lpstr>Emberi Jogok Európai Bírósága</vt:lpstr>
      <vt:lpstr>Emberi Jogok Európai Bírósága és egyéb szervek </vt:lpstr>
      <vt:lpstr>Mindeközben….ezek után Alapjogvédelem az EU-ban</vt:lpstr>
      <vt:lpstr>Alapjogi Charta</vt:lpstr>
      <vt:lpstr>Alapjogi Charta szerkezeti felépítése</vt:lpstr>
      <vt:lpstr>Méltóság</vt:lpstr>
      <vt:lpstr>Szabadságjogok</vt:lpstr>
      <vt:lpstr>Egyenlőség</vt:lpstr>
      <vt:lpstr>Szolidaritás</vt:lpstr>
      <vt:lpstr>Polgárok jogai </vt:lpstr>
      <vt:lpstr>Igazságszolgáltatás</vt:lpstr>
      <vt:lpstr>Alkalmazási köre</vt:lpstr>
      <vt:lpstr>Alkalmazási köre</vt:lpstr>
      <vt:lpstr>Kapcsolódó szervezetek Alapjogi Ügynökség</vt:lpstr>
      <vt:lpstr>Egyéb uniós szereplők</vt:lpstr>
      <vt:lpstr>Alapjogvédelem pillérei</vt:lpstr>
      <vt:lpstr>EJEB és EuB joggyakorlatának kapcsolódási pontjai </vt:lpstr>
      <vt:lpstr>EJEB és EuB joggyakorlatának kapcsolódási pontjai </vt:lpstr>
      <vt:lpstr>EU csatlakozása az EJEE-hez? </vt:lpstr>
    </vt:vector>
  </TitlesOfParts>
  <Company>ZMNE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kovacsr</dc:creator>
  <cp:lastModifiedBy>Windows-felhasználó</cp:lastModifiedBy>
  <cp:revision>611</cp:revision>
  <cp:lastPrinted>2014-08-19T15:08:03Z</cp:lastPrinted>
  <dcterms:created xsi:type="dcterms:W3CDTF">2012-01-05T15:33:58Z</dcterms:created>
  <dcterms:modified xsi:type="dcterms:W3CDTF">2019-05-12T18:45:00Z</dcterms:modified>
</cp:coreProperties>
</file>